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267" r:id="rId3"/>
    <p:sldId id="268" r:id="rId4"/>
    <p:sldId id="262" r:id="rId5"/>
    <p:sldId id="269" r:id="rId6"/>
    <p:sldId id="266" r:id="rId7"/>
    <p:sldId id="258" r:id="rId8"/>
    <p:sldId id="270" r:id="rId9"/>
    <p:sldId id="257" r:id="rId10"/>
    <p:sldId id="259" r:id="rId11"/>
    <p:sldId id="260" r:id="rId12"/>
    <p:sldId id="263" r:id="rId13"/>
    <p:sldId id="261" r:id="rId14"/>
    <p:sldId id="26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7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22D01-EFD7-48D7-AE45-BADCD7119D3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02CF6-95EC-46E1-AB55-30679AB8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6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E8D7-9B1E-4DD0-9116-C4FB82E0D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5B04A-B074-4613-9EC0-047589468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04F93-A123-4C7A-8975-1E69212B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6537E-F404-488D-A568-246B109B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FDA05-BF65-4EF2-BF82-D8302740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944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4651-C1CB-4E16-BBB7-0A73D9FE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6AF8C-B1F3-4EF2-ACA7-C6B31EFAC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57B2F-7AE5-4B4F-A3FE-A6952CEE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5F183-3000-4D58-8CFD-1B5ADD27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403F7-C530-4E9C-A1A4-4F52DA8E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084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34074-EC15-4EA9-9703-BCAAA7538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017DB-1F9E-4A26-81B3-610E75283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1C777-BF51-43BF-8028-5FD6E766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D4FA9-FFAE-43C1-839C-B0AED0DD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E8727-C359-4A22-B13D-8D7292F0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309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EBEC-6E64-4A54-B748-D4DEFAF9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E2D49-868B-489E-A363-E3A362833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A0348-B130-47CF-BA77-452ADAD1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0ACB0-7D9C-4DA3-B060-4601F033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A36C7-0123-42FE-8EED-C1C737DF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1911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9F848-AA92-4A96-9AF0-CAAE43B9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4740D-609D-4465-9E4B-9BF346BE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D15B5-4B99-4771-A51E-FDC711BF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645EE-FD8E-46B1-9A08-C1301768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FEF42-0D9A-45B4-83CD-1B7B316D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697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6B99-D4DA-400E-9D2E-B0112CDE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EB717-2BB5-4B9B-8911-6472A4DF9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01E33-3CCC-4927-A72E-EECF6D8F4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3A709-0B06-46D0-9441-18A06D8E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3FDC0-3A09-40FA-BB74-56B2E7D3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2AC6D-7B8C-4A37-ABEA-7D81318E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1886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B3BA-8DF4-4824-99AB-6D9E2C51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5D4BB-1674-4AD7-98AA-AB39546A8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44008-A66A-48F1-8CDF-C86DE92F5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035D7-0207-453D-9209-B3B53898F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9EA17-8855-446B-ABE2-7D49F8A99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EFD9-8D3F-4607-9207-9772110B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5BAA5-5B97-4E18-A13E-490C055C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2E43E-0424-49B1-AA41-36BFF0A2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0578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1C759-B787-4C11-8140-B5EFEAB9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A9F7A-D8DB-4FC3-9EFA-EC461EB9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E6D70-C501-4148-A2DF-5B7ADA83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254D9-FFCA-46E7-9B20-AF45BEC2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94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0116A-1367-452C-8F37-F33ECD02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7B05F-0BCC-4269-B547-C4F01E8B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A22F8-9A4A-43BC-A289-815CBAE3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6968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BBD4-6539-4D37-A2F6-108899EB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5BEE-C68D-4987-81F1-8E2326260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6E826-6368-4CC5-BED5-DF9406884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841E7-0A00-4613-A433-6CEE69F5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EEC40-3222-4C43-9C7D-0D39D90A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1CB73-D126-4812-9E9B-60C7E3B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890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AC32-19D4-4530-8DD1-D9AA0A30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E666CC-6443-4B5A-88A5-521696FF4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5683C-D723-4737-BB78-515783115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9061A-069F-40A4-89A0-261E043A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D80CC-8819-4800-AD60-1D37B278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ACF8-28EC-4ADF-8E81-AD6C79AF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2230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20957-46F8-4E2A-936D-53ECA23A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132AB-EF5B-499D-9A76-D1A3331FC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250C-AD6B-4F6D-9A3C-1445DF2E4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0CAB8-A276-46E1-9EBF-938DD4DA9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E3406-230F-47DC-A38B-869511A97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20052-71A9-9757-D674-6A0CBDD938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Capacitors and supercapacitors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93E751-2900-DE13-F283-32D7DFD1B8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Fyodor </a:t>
            </a:r>
            <a:r>
              <a:rPr lang="en-US" dirty="0" err="1"/>
              <a:t>Malchik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2B47CD-3F39-0639-6B21-275F3D8E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7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>
            <a:extLst>
              <a:ext uri="{FF2B5EF4-FFF2-40B4-BE49-F238E27FC236}">
                <a16:creationId xmlns:a16="http://schemas.microsoft.com/office/drawing/2014/main" id="{5E633F5A-6514-4011-0834-B6504C26D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19200"/>
            <a:ext cx="3505200" cy="5486400"/>
          </a:xfrm>
        </p:spPr>
        <p:txBody>
          <a:bodyPr/>
          <a:lstStyle/>
          <a:p>
            <a:pPr eaLnBrk="1" hangingPunct="1"/>
            <a:r>
              <a:rPr lang="en-US" altLang="en-US" sz="2400"/>
              <a:t>Under development at MIT </a:t>
            </a:r>
          </a:p>
          <a:p>
            <a:pPr eaLnBrk="1" hangingPunct="1"/>
            <a:r>
              <a:rPr lang="en-US" altLang="en-US" sz="2400"/>
              <a:t>Replaces activated charcoal with carbon nanotubes</a:t>
            </a:r>
          </a:p>
          <a:p>
            <a:pPr eaLnBrk="1" hangingPunct="1"/>
            <a:r>
              <a:rPr lang="en-US" altLang="en-US" sz="2400"/>
              <a:t>Aligned in a regular pattern that exposes greater surface area</a:t>
            </a:r>
          </a:p>
          <a:p>
            <a:pPr eaLnBrk="1" hangingPunct="1"/>
            <a:r>
              <a:rPr lang="en-US" altLang="en-US" sz="2400"/>
              <a:t>Dramatically increases effective area of electrodes </a:t>
            </a:r>
          </a:p>
          <a:p>
            <a:pPr eaLnBrk="1" hangingPunct="1"/>
            <a:r>
              <a:rPr lang="en-US" altLang="en-US" sz="2400"/>
              <a:t>Greatly increases power density</a:t>
            </a:r>
          </a:p>
        </p:txBody>
      </p:sp>
      <p:sp>
        <p:nvSpPr>
          <p:cNvPr id="14339" name="Text Box 4">
            <a:extLst>
              <a:ext uri="{FF2B5EF4-FFF2-40B4-BE49-F238E27FC236}">
                <a16:creationId xmlns:a16="http://schemas.microsoft.com/office/drawing/2014/main" id="{1A4FC4A9-376B-88A4-87C2-C664C69CA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1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5">
            <a:extLst>
              <a:ext uri="{FF2B5EF4-FFF2-40B4-BE49-F238E27FC236}">
                <a16:creationId xmlns:a16="http://schemas.microsoft.com/office/drawing/2014/main" id="{EA6361FF-5822-6C75-E033-8FDA37FF7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5240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/>
              <a:t>Double Layer Electrolytic Capacitors Using Carbon Nanotubes</a:t>
            </a: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53FC6DAF-8BBA-B347-D988-75D8CB96A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1"/>
            <a:ext cx="4953000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Density Chart">
            <a:extLst>
              <a:ext uri="{FF2B5EF4-FFF2-40B4-BE49-F238E27FC236}">
                <a16:creationId xmlns:a16="http://schemas.microsoft.com/office/drawing/2014/main" id="{0185B236-A9FD-D85E-23F6-5A33DE62C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64770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6">
            <a:extLst>
              <a:ext uri="{FF2B5EF4-FFF2-40B4-BE49-F238E27FC236}">
                <a16:creationId xmlns:a16="http://schemas.microsoft.com/office/drawing/2014/main" id="{9402A00E-3FAE-51EB-B993-AA4F332AB842}"/>
              </a:ext>
            </a:extLst>
          </p:cNvPr>
          <p:cNvSpPr>
            <a:spLocks/>
          </p:cNvSpPr>
          <p:nvPr/>
        </p:nvSpPr>
        <p:spPr bwMode="auto">
          <a:xfrm>
            <a:off x="15240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/>
              <a:t> Comparing Batteries &amp; Supercapacitors</a:t>
            </a:r>
          </a:p>
        </p:txBody>
      </p:sp>
      <p:sp>
        <p:nvSpPr>
          <p:cNvPr id="15363" name="Text Box 8">
            <a:extLst>
              <a:ext uri="{FF2B5EF4-FFF2-40B4-BE49-F238E27FC236}">
                <a16:creationId xmlns:a16="http://schemas.microsoft.com/office/drawing/2014/main" id="{74CFC34C-3CF3-A82F-78D3-C2A0E74DA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257800"/>
            <a:ext cx="85344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en-US" altLang="en-US" sz="2000"/>
              <a:t> Energy density is the amount of energy stored per unit volume or mass.</a:t>
            </a:r>
            <a:r>
              <a:rPr lang="en-US" altLang="en-US"/>
              <a:t> </a:t>
            </a:r>
            <a:endParaRPr lang="en-US" altLang="en-US" sz="20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en-US" altLang="en-US" sz="2000"/>
              <a:t> Power density combines energy density with the speed that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en-US" sz="2000"/>
              <a:t>  energy can be drawn out of a device.</a:t>
            </a:r>
          </a:p>
          <a:p>
            <a:pPr>
              <a:spcBef>
                <a:spcPct val="50000"/>
              </a:spcBef>
            </a:pPr>
            <a:endParaRPr lang="en-US" altLang="en-US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6">
            <a:extLst>
              <a:ext uri="{FF2B5EF4-FFF2-40B4-BE49-F238E27FC236}">
                <a16:creationId xmlns:a16="http://schemas.microsoft.com/office/drawing/2014/main" id="{D6852B49-D727-398B-272A-86082E651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>
                <a:latin typeface="Arial" panose="020B0604020202020204" pitchFamily="34" charset="0"/>
              </a:rPr>
              <a:t>Rechargeable Batteries Vs. Supercapacitors</a:t>
            </a:r>
          </a:p>
        </p:txBody>
      </p:sp>
      <p:sp>
        <p:nvSpPr>
          <p:cNvPr id="16386" name="Content Placeholder 7">
            <a:extLst>
              <a:ext uri="{FF2B5EF4-FFF2-40B4-BE49-F238E27FC236}">
                <a16:creationId xmlns:a16="http://schemas.microsoft.com/office/drawing/2014/main" id="{98630637-EF43-980F-D41A-7EECF3722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7400" y="1951038"/>
            <a:ext cx="3733800" cy="4906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82" charset="2"/>
              <a:buNone/>
            </a:pPr>
            <a:r>
              <a:rPr lang="en-US" altLang="en-US" sz="2400"/>
              <a:t>Supercapacitors</a:t>
            </a:r>
            <a:r>
              <a:rPr lang="en-US" altLang="en-US" sz="2400" b="1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Higher power density</a:t>
            </a:r>
            <a:r>
              <a:rPr lang="en-US" altLang="en-US" sz="18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Much faster charge and discharge 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Environmentally friendly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Extremely low internal resistance or ESR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High efficiency (97-98%)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Over a million charge-discharge cycles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Wingdings 2" panose="05020102010507070707" pitchFamily="82" charset="2"/>
              <a:buNone/>
            </a:pPr>
            <a:endParaRPr lang="en-US" altLang="en-US" sz="2000"/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1BB41AB6-A916-D2D8-4217-FF45C6742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143001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88" name="Content Placeholder 7">
            <a:extLst>
              <a:ext uri="{FF2B5EF4-FFF2-40B4-BE49-F238E27FC236}">
                <a16:creationId xmlns:a16="http://schemas.microsoft.com/office/drawing/2014/main" id="{F4FB5423-93AD-4C05-D5B8-9B6856F54175}"/>
              </a:ext>
            </a:extLst>
          </p:cNvPr>
          <p:cNvSpPr>
            <a:spLocks/>
          </p:cNvSpPr>
          <p:nvPr/>
        </p:nvSpPr>
        <p:spPr bwMode="auto">
          <a:xfrm>
            <a:off x="5867400" y="1951038"/>
            <a:ext cx="38862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382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None/>
            </a:pPr>
            <a:r>
              <a:rPr lang="en-US" altLang="en-US" sz="2600"/>
              <a:t>Batteries</a:t>
            </a:r>
            <a:r>
              <a:rPr lang="en-US" altLang="en-US" sz="2600" b="1"/>
              <a:t>:</a:t>
            </a:r>
            <a:r>
              <a:rPr lang="en-US" altLang="en-US" sz="2600"/>
              <a:t> </a:t>
            </a:r>
            <a:endParaRPr lang="en-US" altLang="en-US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Char char=""/>
            </a:pPr>
            <a:r>
              <a:rPr lang="en-US" altLang="en-US" sz="2000"/>
              <a:t>Have higher energy density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Char char=""/>
            </a:pPr>
            <a:r>
              <a:rPr lang="en-US" altLang="en-US" sz="2000"/>
              <a:t>Typically 200–1000 charge-discharge cycles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Char char=""/>
            </a:pPr>
            <a:r>
              <a:rPr lang="en-US" altLang="en-US" sz="2000"/>
              <a:t>Contain highly reactive and hazardous chemicals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Char char=""/>
            </a:pPr>
            <a:r>
              <a:rPr lang="en-US" altLang="en-US" sz="2000"/>
              <a:t>Negatively effected by low temperatures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None/>
            </a:pPr>
            <a:endParaRPr lang="en-US" altLang="en-US" sz="20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None/>
            </a:pPr>
            <a:endParaRPr lang="en-US" altLang="en-US" sz="20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6">
            <a:extLst>
              <a:ext uri="{FF2B5EF4-FFF2-40B4-BE49-F238E27FC236}">
                <a16:creationId xmlns:a16="http://schemas.microsoft.com/office/drawing/2014/main" id="{A0BD8A4A-2ACA-E013-9A08-DCF1CE5A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305800" cy="1295400"/>
          </a:xfrm>
        </p:spPr>
        <p:txBody>
          <a:bodyPr/>
          <a:lstStyle/>
          <a:p>
            <a:pPr algn="ctr" eaLnBrk="1" hangingPunct="1"/>
            <a:r>
              <a:rPr lang="en-US" altLang="en-US" sz="3600" b="1">
                <a:latin typeface="Arial" panose="020B0604020202020204" pitchFamily="34" charset="0"/>
              </a:rPr>
              <a:t>Applications for Supercapacitors</a:t>
            </a:r>
          </a:p>
        </p:txBody>
      </p:sp>
      <p:pic>
        <p:nvPicPr>
          <p:cNvPr id="17410" name="Picture 4">
            <a:extLst>
              <a:ext uri="{FF2B5EF4-FFF2-40B4-BE49-F238E27FC236}">
                <a16:creationId xmlns:a16="http://schemas.microsoft.com/office/drawing/2014/main" id="{48CF5B37-54CA-5CBB-9934-53EFC89342D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143001"/>
            <a:ext cx="2895600" cy="1876425"/>
          </a:xfrm>
        </p:spPr>
      </p:pic>
      <p:sp>
        <p:nvSpPr>
          <p:cNvPr id="17411" name="Content Placeholder 10">
            <a:extLst>
              <a:ext uri="{FF2B5EF4-FFF2-40B4-BE49-F238E27FC236}">
                <a16:creationId xmlns:a16="http://schemas.microsoft.com/office/drawing/2014/main" id="{1480F482-7583-4F17-2B41-CB0DA6E29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219200"/>
            <a:ext cx="3200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Back up for uninterruptable power supplies (UPS)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Light weight power supplies for small aircraft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Provide short duration power for various vehicle systems such as breaking or steering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Used to absorb power during short periods of generation such as Regenerative Braking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Extend range and battery life in Hybrid Electric Vehicles (HEV)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82" charset="2"/>
              <a:buNone/>
            </a:pPr>
            <a:endParaRPr lang="en-US" altLang="en-US" sz="2000"/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1408945F-ECA6-D5D7-827C-5A1C4530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43001"/>
            <a:ext cx="2876550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92C1A932-CF94-2437-0602-160733052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657600"/>
            <a:ext cx="16160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>
            <a:extLst>
              <a:ext uri="{FF2B5EF4-FFF2-40B4-BE49-F238E27FC236}">
                <a16:creationId xmlns:a16="http://schemas.microsoft.com/office/drawing/2014/main" id="{5D97AFA1-08C7-C8FE-6E1F-067D6BC9D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2895600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9EB977C3-92EB-3F16-D810-1BED3255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latin typeface="Arial" panose="020B0604020202020204" pitchFamily="34" charset="0"/>
              </a:rPr>
              <a:t>Hybrid Electric Vehicles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EAE13126-6AA6-8860-6689-868236101A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200"/>
              <a:t>The CSIRO in Australia [national science agency] has developed the UltraBattery, which combines a supercapacitor and a lead acid battery in a single unit</a:t>
            </a:r>
          </a:p>
          <a:p>
            <a:pPr eaLnBrk="1" hangingPunct="1"/>
            <a:r>
              <a:rPr lang="en-US" altLang="en-US" sz="2200"/>
              <a:t>4x longer life cycle, 50% more power, 70% cheaper than batteries used in HEV’s</a:t>
            </a:r>
          </a:p>
          <a:p>
            <a:pPr eaLnBrk="1" hangingPunct="1"/>
            <a:endParaRPr lang="en-US" altLang="en-US" sz="2200"/>
          </a:p>
        </p:txBody>
      </p:sp>
      <p:pic>
        <p:nvPicPr>
          <p:cNvPr id="18435" name="Picture 5" descr="ultrabattery_millbrook_test3">
            <a:extLst>
              <a:ext uri="{FF2B5EF4-FFF2-40B4-BE49-F238E27FC236}">
                <a16:creationId xmlns:a16="http://schemas.microsoft.com/office/drawing/2014/main" id="{8E4C7B91-E484-704E-ACDC-042E7E572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752601"/>
            <a:ext cx="46196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9B0EA05-1C8E-435E-B6DC-EF2367F8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Questions?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AC011891-8867-8BE9-3862-007DB4547C7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9113" y="2057400"/>
            <a:ext cx="2749550" cy="3581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0D83F29-8B5C-C656-D537-292767B50D6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sz="3600">
                <a:latin typeface="Arial" panose="020B0604020202020204" pitchFamily="34" charset="0"/>
              </a:rPr>
              <a:t>Overview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7C76336-FD10-48E8-5E90-A4450C1F9AC8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/>
              <a:t>History of Capacitors</a:t>
            </a:r>
          </a:p>
          <a:p>
            <a:r>
              <a:rPr lang="en-US" altLang="en-US"/>
              <a:t>Electrolytic Capacitors</a:t>
            </a:r>
          </a:p>
          <a:p>
            <a:r>
              <a:rPr lang="en-US" altLang="en-US"/>
              <a:t>History of Supercapacitors</a:t>
            </a:r>
          </a:p>
          <a:p>
            <a:r>
              <a:rPr lang="en-US" altLang="en-US"/>
              <a:t>Double Layer Electrolytic Capacitor</a:t>
            </a:r>
          </a:p>
          <a:p>
            <a:r>
              <a:rPr lang="en-US" altLang="en-US"/>
              <a:t>Battery vs. Supercapacitor</a:t>
            </a:r>
          </a:p>
          <a:p>
            <a:r>
              <a:rPr lang="en-US" altLang="en-US"/>
              <a:t>Application of Supercapacitors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1F794A8-A170-D42A-26EC-5CCAE2156B9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sz="3600" b="1">
                <a:latin typeface="Arial" panose="020B0604020202020204" pitchFamily="34" charset="0"/>
              </a:rPr>
              <a:t>History of Capacitors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09E3FF2-567A-CFB2-DFB4-7F6620AB253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81200" y="1600201"/>
            <a:ext cx="6019800" cy="4525963"/>
          </a:xfrm>
        </p:spPr>
        <p:txBody>
          <a:bodyPr/>
          <a:lstStyle/>
          <a:p>
            <a:r>
              <a:rPr lang="en-US" altLang="en-US"/>
              <a:t>In 1740, Ewald Georg von Kleist constructed the first capacitor.  </a:t>
            </a:r>
          </a:p>
          <a:p>
            <a:r>
              <a:rPr lang="en-US" altLang="en-US"/>
              <a:t>In the same year Pieter von Musschenboek invented the Leyden Jar.</a:t>
            </a:r>
          </a:p>
          <a:p>
            <a:r>
              <a:rPr lang="en-US" altLang="en-US"/>
              <a:t>Ben Franklin soon found out a flat piece of glass can be used in place of the jar model  </a:t>
            </a:r>
          </a:p>
          <a:p>
            <a:endParaRPr lang="en-US" altLang="en-US"/>
          </a:p>
        </p:txBody>
      </p:sp>
      <p:pic>
        <p:nvPicPr>
          <p:cNvPr id="22532" name="Picture 4" descr="capacitor-5">
            <a:extLst>
              <a:ext uri="{FF2B5EF4-FFF2-40B4-BE49-F238E27FC236}">
                <a16:creationId xmlns:a16="http://schemas.microsoft.com/office/drawing/2014/main" id="{FB83F2C5-240D-B9B1-8204-EF62D7690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4E2ABBCA-B80B-CDC3-F642-CDBE6B80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"/>
            <a:ext cx="7467600" cy="792163"/>
          </a:xfrm>
        </p:spPr>
        <p:txBody>
          <a:bodyPr/>
          <a:lstStyle/>
          <a:p>
            <a:pPr algn="ctr" eaLnBrk="1" hangingPunct="1"/>
            <a:r>
              <a:rPr lang="en-US" altLang="en-US" sz="3600" b="1">
                <a:latin typeface="Arial" panose="020B0604020202020204" pitchFamily="34" charset="0"/>
              </a:rPr>
              <a:t>Electrolytic Capacitors</a:t>
            </a:r>
            <a:r>
              <a:rPr lang="en-US" altLang="en-US" sz="4500"/>
              <a:t> </a:t>
            </a:r>
          </a:p>
        </p:txBody>
      </p:sp>
      <p:sp>
        <p:nvSpPr>
          <p:cNvPr id="10242" name="Content Placeholder 3">
            <a:extLst>
              <a:ext uri="{FF2B5EF4-FFF2-40B4-BE49-F238E27FC236}">
                <a16:creationId xmlns:a16="http://schemas.microsoft.com/office/drawing/2014/main" id="{5E8FACC6-9961-1E9B-1B66-C4A83F685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52600" y="1066800"/>
            <a:ext cx="3886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Two parallel plates with dielectric in between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Capacitance limited by flat surface area and dielectric properties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marL="742950" lvl="1" indent="-285750">
              <a:buNone/>
            </a:pPr>
            <a:endParaRPr lang="en-US" altLang="en-US"/>
          </a:p>
          <a:p>
            <a:pPr marL="742950" lvl="1" indent="-285750">
              <a:buNone/>
            </a:pPr>
            <a:endParaRPr lang="en-US" altLang="en-US"/>
          </a:p>
          <a:p>
            <a:pPr eaLnBrk="1" hangingPunct="1">
              <a:buFont typeface="Wingdings 2" panose="05020102010507070707" pitchFamily="82" charset="2"/>
              <a:buNone/>
            </a:pPr>
            <a:r>
              <a:rPr lang="en-US" altLang="en-US" sz="1400" i="1"/>
              <a:t>		</a:t>
            </a:r>
            <a:endParaRPr lang="en-US" altLang="en-US" sz="1400"/>
          </a:p>
          <a:p>
            <a:pPr marL="742950" lvl="1" indent="-285750"/>
            <a:r>
              <a:rPr lang="en-US" altLang="en-US" sz="1200" i="1"/>
              <a:t>C</a:t>
            </a:r>
            <a:r>
              <a:rPr lang="en-US" altLang="en-US" sz="1200"/>
              <a:t> is the capacitance</a:t>
            </a:r>
            <a:endParaRPr lang="en-US" altLang="en-US" sz="1200" i="1"/>
          </a:p>
          <a:p>
            <a:pPr marL="742950" lvl="1" indent="-285750"/>
            <a:r>
              <a:rPr lang="en-US" altLang="en-US" sz="1200" i="1"/>
              <a:t>A</a:t>
            </a:r>
            <a:r>
              <a:rPr lang="en-US" altLang="en-US" sz="1200"/>
              <a:t> is the area </a:t>
            </a:r>
          </a:p>
          <a:p>
            <a:pPr marL="742950" lvl="1" indent="-285750"/>
            <a:r>
              <a:rPr lang="en-US" altLang="en-US" sz="1200" i="1"/>
              <a:t>ε</a:t>
            </a:r>
            <a:r>
              <a:rPr lang="en-US" altLang="en-US" sz="800"/>
              <a:t>r</a:t>
            </a:r>
            <a:r>
              <a:rPr lang="en-US" altLang="en-US" sz="1200"/>
              <a:t> is the relative static permittivity   (dielectric constant) </a:t>
            </a:r>
          </a:p>
          <a:p>
            <a:pPr marL="742950" lvl="1" indent="-285750"/>
            <a:r>
              <a:rPr lang="en-US" altLang="en-US" sz="1200" i="1"/>
              <a:t>ε</a:t>
            </a:r>
            <a:r>
              <a:rPr lang="en-US" altLang="en-US" sz="800"/>
              <a:t>o</a:t>
            </a:r>
            <a:r>
              <a:rPr lang="en-US" altLang="en-US" sz="1200"/>
              <a:t> is the permittivity of free space (8.854x10-12 F/m)</a:t>
            </a:r>
          </a:p>
          <a:p>
            <a:pPr marL="742950" lvl="1" indent="-285750"/>
            <a:r>
              <a:rPr lang="en-US" altLang="en-US" sz="1200" i="1"/>
              <a:t>d</a:t>
            </a:r>
            <a:r>
              <a:rPr lang="en-US" altLang="en-US" sz="1200"/>
              <a:t> is distance</a:t>
            </a:r>
          </a:p>
        </p:txBody>
      </p:sp>
      <p:pic>
        <p:nvPicPr>
          <p:cNvPr id="10244" name="Picture 7" descr="Eqn_Cap">
            <a:extLst>
              <a:ext uri="{FF2B5EF4-FFF2-40B4-BE49-F238E27FC236}">
                <a16:creationId xmlns:a16="http://schemas.microsoft.com/office/drawing/2014/main" id="{97344039-F5BB-116E-DCA9-07A8E5375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895601"/>
            <a:ext cx="1457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B71A5911-1A31-06F7-36D8-42D24CFCF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657601"/>
            <a:ext cx="40290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6F02B213-BF90-454D-BF5D-110E05F74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838200"/>
            <a:ext cx="402907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6432C69-E70F-2654-6253-F330741C170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en-US" sz="3600">
                <a:latin typeface="Arial" panose="020B0604020202020204" pitchFamily="34" charset="0"/>
              </a:rPr>
              <a:t>History of Super Capacitors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4C35018-991C-F58A-ECB0-6D32D790A483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/>
              <a:t>The Electric Double Layer Capacitor effect was first noticed in 1957 by General Electric.  </a:t>
            </a:r>
          </a:p>
          <a:p>
            <a:r>
              <a:rPr lang="en-US" altLang="en-US"/>
              <a:t>Standard Oil of Ohio re-discovered this effect in 1966.</a:t>
            </a:r>
          </a:p>
          <a:p>
            <a:r>
              <a:rPr lang="en-US" altLang="en-US"/>
              <a:t>Standard Oil of Ohio gave the licensing to NEC, which in 1978 marketed the product as a “supercapacitor”.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E5AC3D0-D91E-C570-7C24-847F8D97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altLang="en-US" sz="3600" b="1">
                <a:latin typeface="Arial" panose="020B0604020202020204" pitchFamily="34" charset="0"/>
              </a:rPr>
              <a:t>Carbon Aerogel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7FEDEB9-99D4-057D-40C4-DF97F2B1B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600" y="1905000"/>
            <a:ext cx="3657600" cy="4419600"/>
          </a:xfrm>
        </p:spPr>
        <p:txBody>
          <a:bodyPr/>
          <a:lstStyle/>
          <a:p>
            <a:pPr>
              <a:buFont typeface="Wingdings 2" panose="05020102010507070707" pitchFamily="82" charset="2"/>
              <a:buNone/>
            </a:pPr>
            <a:endParaRPr lang="en-US" altLang="en-US" sz="2400"/>
          </a:p>
          <a:p>
            <a:r>
              <a:rPr lang="en-US" altLang="en-US" sz="2400"/>
              <a:t>Composed of nanometer sized particles covalently bonded together</a:t>
            </a:r>
          </a:p>
          <a:p>
            <a:r>
              <a:rPr lang="en-US" altLang="en-US" sz="2400"/>
              <a:t>High porosity     (&gt;50% under 100 nm) </a:t>
            </a:r>
          </a:p>
          <a:p>
            <a:r>
              <a:rPr lang="en-US" altLang="en-US" sz="2400"/>
              <a:t>Large surface area (400–1000 m²/g)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BAB81A94-9ED8-349A-D217-5B7CD10C5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66801"/>
            <a:ext cx="8686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None/>
            </a:pPr>
            <a:r>
              <a:rPr lang="en-US" altLang="en-US" sz="2400" b="1">
                <a:solidFill>
                  <a:srgbClr val="6600FF"/>
                </a:solidFill>
              </a:rPr>
              <a:t>-</a:t>
            </a:r>
            <a:r>
              <a:rPr lang="en-US" altLang="en-US" sz="2400" b="1"/>
              <a:t> </a:t>
            </a:r>
            <a:r>
              <a:rPr lang="en-US" altLang="en-US" sz="2400"/>
              <a:t>Aerogel is a low-density solid derived from gel that has had the liquid component replaced with a gas. </a:t>
            </a:r>
          </a:p>
          <a:p>
            <a:pPr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B12EBA80-C100-6846-1563-82C81B803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1"/>
            <a:ext cx="4953000" cy="40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2">
            <a:extLst>
              <a:ext uri="{FF2B5EF4-FFF2-40B4-BE49-F238E27FC236}">
                <a16:creationId xmlns:a16="http://schemas.microsoft.com/office/drawing/2014/main" id="{239BB959-8ACA-4DD1-C621-CA24B7AAB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57200"/>
            <a:ext cx="8229600" cy="2209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 2" panose="05020102010507070707" pitchFamily="82" charset="2"/>
              <a:buNone/>
            </a:pPr>
            <a:r>
              <a:rPr lang="en-US" altLang="en-US" sz="3600" b="1"/>
              <a:t>Activated Carbon:</a:t>
            </a:r>
            <a:r>
              <a:rPr lang="en-US" altLang="en-US" sz="2400" b="1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Extremely porous with a very large surface area.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Surface resembles a sponge.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Area allows more electrons to be stored than other conductors.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82" charset="2"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 typeface="Wingdings 2" panose="05020102010507070707" pitchFamily="82" charset="2"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 typeface="Wingdings 2" panose="05020102010507070707" pitchFamily="82" charset="2"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807F87F-CED9-A692-F2FF-1FCBD664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4191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Placeholder 13">
            <a:extLst>
              <a:ext uri="{FF2B5EF4-FFF2-40B4-BE49-F238E27FC236}">
                <a16:creationId xmlns:a16="http://schemas.microsoft.com/office/drawing/2014/main" id="{CD5CC9AC-C26F-931D-A4FD-116CFEF3908A}"/>
              </a:ext>
            </a:extLst>
          </p:cNvPr>
          <p:cNvSpPr>
            <a:spLocks/>
          </p:cNvSpPr>
          <p:nvPr/>
        </p:nvSpPr>
        <p:spPr bwMode="auto">
          <a:xfrm>
            <a:off x="6477000" y="3962400"/>
            <a:ext cx="335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None/>
            </a:pPr>
            <a:r>
              <a:rPr lang="en-US" altLang="en-US" sz="2000" b="1">
                <a:solidFill>
                  <a:schemeClr val="accent1"/>
                </a:solidFill>
              </a:rPr>
              <a:t>Activated Carbon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None/>
            </a:pPr>
            <a:r>
              <a:rPr lang="en-US" altLang="en-US" sz="2000" i="1">
                <a:solidFill>
                  <a:schemeClr val="accent1"/>
                </a:solidFill>
              </a:rPr>
              <a:t>( Activated Charcoal )</a:t>
            </a:r>
            <a:r>
              <a:rPr lang="en-US" altLang="en-US" sz="2000" b="1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8">
            <a:extLst>
              <a:ext uri="{FF2B5EF4-FFF2-40B4-BE49-F238E27FC236}">
                <a16:creationId xmlns:a16="http://schemas.microsoft.com/office/drawing/2014/main" id="{2FBAAF9A-C469-66F4-9DA2-851D6643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b="1">
                <a:latin typeface="Arial" panose="020B0604020202020204" pitchFamily="34" charset="0"/>
              </a:rPr>
              <a:t>Double Layer Electrolytic Capacitors</a:t>
            </a:r>
            <a:br>
              <a:rPr lang="en-US" altLang="en-US" sz="3200" b="1">
                <a:latin typeface="Arial" panose="020B0604020202020204" pitchFamily="34" charset="0"/>
              </a:rPr>
            </a:br>
            <a:r>
              <a:rPr lang="en-US" altLang="en-US" sz="3200" b="1">
                <a:latin typeface="Arial" panose="020B0604020202020204" pitchFamily="34" charset="0"/>
              </a:rPr>
              <a:t>Using Activated Carbon</a:t>
            </a:r>
          </a:p>
        </p:txBody>
      </p:sp>
      <p:sp>
        <p:nvSpPr>
          <p:cNvPr id="12290" name="Content Placeholder 9">
            <a:extLst>
              <a:ext uri="{FF2B5EF4-FFF2-40B4-BE49-F238E27FC236}">
                <a16:creationId xmlns:a16="http://schemas.microsoft.com/office/drawing/2014/main" id="{D2E88249-C3B9-2C55-FF0D-99D81E698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2600" y="1752600"/>
            <a:ext cx="3581400" cy="4114800"/>
          </a:xfrm>
        </p:spPr>
        <p:txBody>
          <a:bodyPr/>
          <a:lstStyle/>
          <a:p>
            <a:pPr eaLnBrk="1" hangingPunct="1"/>
            <a:r>
              <a:rPr lang="en-US" altLang="en-US" sz="2400"/>
              <a:t>Two layers consisting of nanoporous electrodes</a:t>
            </a:r>
          </a:p>
          <a:p>
            <a:pPr eaLnBrk="1" hangingPunct="1"/>
            <a:r>
              <a:rPr lang="en-US" altLang="en-US" sz="2400"/>
              <a:t>Separator is impregnated with an organic electrolyte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 sz="2400"/>
              <a:t>Thin separator can only withstand low voltages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290E5FD2-7DE0-5A00-4F8B-17536816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4495800" cy="3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8">
            <a:extLst>
              <a:ext uri="{FF2B5EF4-FFF2-40B4-BE49-F238E27FC236}">
                <a16:creationId xmlns:a16="http://schemas.microsoft.com/office/drawing/2014/main" id="{6934DF3D-8A6E-D04E-EEFD-4158F42E46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95800" y="457200"/>
            <a:ext cx="4495800" cy="609600"/>
          </a:xfrm>
        </p:spPr>
        <p:txBody>
          <a:bodyPr/>
          <a:lstStyle/>
          <a:p>
            <a:pPr algn="ctr" eaLnBrk="1" hangingPunct="1"/>
            <a:r>
              <a:rPr lang="en-US" altLang="en-US" sz="3600" b="1">
                <a:latin typeface="Arial" panose="020B0604020202020204" pitchFamily="34" charset="0"/>
              </a:rPr>
              <a:t>Carbon Nanotubes</a:t>
            </a:r>
          </a:p>
        </p:txBody>
      </p:sp>
      <p:pic>
        <p:nvPicPr>
          <p:cNvPr id="13314" name="Picture 10">
            <a:extLst>
              <a:ext uri="{FF2B5EF4-FFF2-40B4-BE49-F238E27FC236}">
                <a16:creationId xmlns:a16="http://schemas.microsoft.com/office/drawing/2014/main" id="{54602AB7-735B-DC26-CF7D-584632A7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2" descr="mit_nanobattery_3">
            <a:extLst>
              <a:ext uri="{FF2B5EF4-FFF2-40B4-BE49-F238E27FC236}">
                <a16:creationId xmlns:a16="http://schemas.microsoft.com/office/drawing/2014/main" id="{8C58568D-9DA2-EA12-763C-12C1B23D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8600"/>
            <a:ext cx="22574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15">
            <a:extLst>
              <a:ext uri="{FF2B5EF4-FFF2-40B4-BE49-F238E27FC236}">
                <a16:creationId xmlns:a16="http://schemas.microsoft.com/office/drawing/2014/main" id="{B090932D-5628-DE9B-4A65-D9AF5CC9B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066800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6600FF"/>
              </a:buClr>
              <a:buSzPct val="80000"/>
              <a:buFont typeface="Arial" panose="020B0604020202020204" pitchFamily="34" charset="0"/>
              <a:buNone/>
            </a:pPr>
            <a:r>
              <a:rPr lang="en-US" altLang="en-US" sz="2400"/>
              <a:t>	</a:t>
            </a:r>
          </a:p>
          <a:p>
            <a:pPr>
              <a:buFontTx/>
              <a:buChar char="•"/>
            </a:pPr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</p:txBody>
      </p:sp>
      <p:sp>
        <p:nvSpPr>
          <p:cNvPr id="13317" name="Content Placeholder 9">
            <a:extLst>
              <a:ext uri="{FF2B5EF4-FFF2-40B4-BE49-F238E27FC236}">
                <a16:creationId xmlns:a16="http://schemas.microsoft.com/office/drawing/2014/main" id="{4A6EF0FF-2E82-1238-6E8D-C0F35008458B}"/>
              </a:ext>
            </a:extLst>
          </p:cNvPr>
          <p:cNvSpPr>
            <a:spLocks/>
          </p:cNvSpPr>
          <p:nvPr/>
        </p:nvSpPr>
        <p:spPr bwMode="auto">
          <a:xfrm>
            <a:off x="6629400" y="1752600"/>
            <a:ext cx="3200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382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Char char=""/>
            </a:pPr>
            <a:endParaRPr lang="en-US" altLang="en-US" sz="2400"/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Char char=""/>
            </a:pPr>
            <a:r>
              <a:rPr lang="en-US" altLang="en-US" sz="2400"/>
              <a:t>Approximately 1/50,000th the width of a human hair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Char char=""/>
            </a:pPr>
            <a:r>
              <a:rPr lang="en-US" altLang="en-US" sz="2400"/>
              <a:t>Strongest and stiffest material on earth </a:t>
            </a:r>
            <a:r>
              <a:rPr lang="en-US" altLang="en-US" sz="2000"/>
              <a:t>(&gt;300 X Steal)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Char char=""/>
            </a:pPr>
            <a:r>
              <a:rPr lang="en-US" altLang="en-US" sz="2400"/>
              <a:t>Low density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Char char=""/>
            </a:pPr>
            <a:r>
              <a:rPr lang="en-US" altLang="en-US" sz="2400"/>
              <a:t>Semiconductor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Char char=""/>
            </a:pPr>
            <a:endParaRPr lang="en-US" altLang="en-US" sz="2400"/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82" charset="2"/>
              <a:buChar char=""/>
            </a:pPr>
            <a:endParaRPr lang="en-US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Tasks for the Olympiad 2023</Template>
  <TotalTime>1034</TotalTime>
  <Words>549</Words>
  <Application>Microsoft Office PowerPoint</Application>
  <PresentationFormat>Широкоэкранный</PresentationFormat>
  <Paragraphs>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 2</vt:lpstr>
      <vt:lpstr>Тема Office</vt:lpstr>
      <vt:lpstr>Capacitors and supercapacitors</vt:lpstr>
      <vt:lpstr>Overview</vt:lpstr>
      <vt:lpstr>History of Capacitors</vt:lpstr>
      <vt:lpstr>Electrolytic Capacitors </vt:lpstr>
      <vt:lpstr>History of Super Capacitors</vt:lpstr>
      <vt:lpstr>Carbon Aerogel</vt:lpstr>
      <vt:lpstr>Презентация PowerPoint</vt:lpstr>
      <vt:lpstr>Double Layer Electrolytic Capacitors Using Activated Carbon</vt:lpstr>
      <vt:lpstr>Carbon Nanotubes</vt:lpstr>
      <vt:lpstr>Презентация PowerPoint</vt:lpstr>
      <vt:lpstr>Презентация PowerPoint</vt:lpstr>
      <vt:lpstr>Rechargeable Batteries Vs. Supercapacitors</vt:lpstr>
      <vt:lpstr>Applications for Supercapacitors</vt:lpstr>
      <vt:lpstr>Hybrid Electric Vehicles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Jdfv dn    mdv</dc:title>
  <dc:creator>Csavdari Alexandra</dc:creator>
  <cp:lastModifiedBy>Olzhas Kaupbay</cp:lastModifiedBy>
  <cp:revision>95</cp:revision>
  <dcterms:created xsi:type="dcterms:W3CDTF">2019-08-21T09:38:45Z</dcterms:created>
  <dcterms:modified xsi:type="dcterms:W3CDTF">2023-11-08T11:03:45Z</dcterms:modified>
</cp:coreProperties>
</file>